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aleway Heavy" charset="1" panose="020B0003030101060003"/>
      <p:regular r:id="rId24"/>
    </p:embeddedFont>
    <p:embeddedFont>
      <p:font typeface="Now Bold" charset="1" panose="00000800000000000000"/>
      <p:regular r:id="rId25"/>
    </p:embeddedFont>
    <p:embeddedFont>
      <p:font typeface="Impact" charset="1" panose="020B0806030902050204"/>
      <p:regular r:id="rId26"/>
    </p:embeddedFont>
    <p:embeddedFont>
      <p:font typeface="Garet" charset="1" panose="00000000000000000000"/>
      <p:regular r:id="rId27"/>
    </p:embeddedFont>
    <p:embeddedFont>
      <p:font typeface="Mont Heavy" charset="1" panose="00000A00000000000000"/>
      <p:regular r:id="rId28"/>
    </p:embeddedFont>
    <p:embeddedFont>
      <p:font typeface="Mont Bold" charset="1" panose="00000800000000000000"/>
      <p:regular r:id="rId29"/>
    </p:embeddedFont>
    <p:embeddedFont>
      <p:font typeface="Garet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https://youtu.be/iaVXRPsRCUc?si=CkZ-iQL1qXXtwcs8" TargetMode="External" Type="http://schemas.openxmlformats.org/officeDocument/2006/relationships/hyperlink"/><Relationship Id="rId5" Target="https://docs.ipfs.tech/concepts/ipfs-solves/#verifiability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803" y="1028700"/>
            <a:ext cx="20565681" cy="8505323"/>
          </a:xfrm>
          <a:custGeom>
            <a:avLst/>
            <a:gdLst/>
            <a:ahLst/>
            <a:cxnLst/>
            <a:rect r="r" b="b" t="t" l="l"/>
            <a:pathLst>
              <a:path h="8505323" w="20565681">
                <a:moveTo>
                  <a:pt x="0" y="0"/>
                </a:moveTo>
                <a:lnTo>
                  <a:pt x="20565681" y="0"/>
                </a:lnTo>
                <a:lnTo>
                  <a:pt x="20565681" y="8505323"/>
                </a:lnTo>
                <a:lnTo>
                  <a:pt x="0" y="850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02134" y="5373327"/>
            <a:ext cx="7181826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06157" y="2292180"/>
            <a:ext cx="15475685" cy="238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3"/>
              </a:lnSpc>
            </a:pPr>
            <a:r>
              <a:rPr lang="en-US" sz="13923">
                <a:solidFill>
                  <a:srgbClr val="1D1D1F"/>
                </a:solidFill>
                <a:latin typeface="Raleway Heavy"/>
              </a:rPr>
              <a:t>IT LOG ANALYSER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2661" y="5685184"/>
            <a:ext cx="7842591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1D1D1F"/>
                </a:solidFill>
                <a:latin typeface="Now Bold"/>
              </a:rPr>
              <a:t>TROJAN HORSE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247505" y="7726711"/>
            <a:ext cx="4573066" cy="2027893"/>
            <a:chOff x="0" y="0"/>
            <a:chExt cx="6097421" cy="270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3857" cy="2703857"/>
            </a:xfrm>
            <a:custGeom>
              <a:avLst/>
              <a:gdLst/>
              <a:ahLst/>
              <a:cxnLst/>
              <a:rect r="r" b="b" t="t" l="l"/>
              <a:pathLst>
                <a:path h="2703857" w="2703857">
                  <a:moveTo>
                    <a:pt x="0" y="0"/>
                  </a:moveTo>
                  <a:lnTo>
                    <a:pt x="2703857" y="0"/>
                  </a:lnTo>
                  <a:lnTo>
                    <a:pt x="2703857" y="2703857"/>
                  </a:lnTo>
                  <a:lnTo>
                    <a:pt x="0" y="2703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361130" y="723584"/>
              <a:ext cx="3736290" cy="1310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97"/>
                </a:lnSpc>
                <a:spcBef>
                  <a:spcPct val="0"/>
                </a:spcBef>
              </a:pPr>
              <a:r>
                <a:rPr lang="en-US" sz="5426">
                  <a:solidFill>
                    <a:srgbClr val="0495B8"/>
                  </a:solidFill>
                  <a:latin typeface="Impact"/>
                </a:rPr>
                <a:t>LOG FUSION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9115" y="2072638"/>
            <a:ext cx="9318956" cy="73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169" indent="-322585" lvl="1">
              <a:lnSpc>
                <a:spcPts val="4183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Garet"/>
              </a:rPr>
              <a:t>Storing data on a blockchain can be expensive, as each node in the network must replicate and maintain a copy of the entire blockchain, including the stored data. This can lead to high storage costs, especially for large datasets. </a:t>
            </a:r>
          </a:p>
          <a:p>
            <a:pPr algn="l" marL="645169" indent="-322585" lvl="1">
              <a:lnSpc>
                <a:spcPts val="4183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Garet"/>
              </a:rPr>
              <a:t>As the number of transactions and data stored on the blockchain increases, the network can become congested, leading to slower transaction processing times and higher fees. </a:t>
            </a:r>
          </a:p>
          <a:p>
            <a:pPr algn="l" marL="645169" indent="-322585" lvl="1">
              <a:lnSpc>
                <a:spcPts val="4183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Garet"/>
              </a:rPr>
              <a:t>Executing operations on a blockchain, such as storing data or executing smart contracts, incurs gas costs.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35837" y="2445586"/>
            <a:ext cx="5905146" cy="5395827"/>
          </a:xfrm>
          <a:custGeom>
            <a:avLst/>
            <a:gdLst/>
            <a:ahLst/>
            <a:cxnLst/>
            <a:rect r="r" b="b" t="t" l="l"/>
            <a:pathLst>
              <a:path h="5395827" w="5905146">
                <a:moveTo>
                  <a:pt x="0" y="0"/>
                </a:moveTo>
                <a:lnTo>
                  <a:pt x="5905146" y="0"/>
                </a:lnTo>
                <a:lnTo>
                  <a:pt x="5905146" y="5395828"/>
                </a:lnTo>
                <a:lnTo>
                  <a:pt x="0" y="5395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66470">
            <a:off x="-2774510" y="5073545"/>
            <a:ext cx="12590356" cy="3761369"/>
          </a:xfrm>
          <a:custGeom>
            <a:avLst/>
            <a:gdLst/>
            <a:ahLst/>
            <a:cxnLst/>
            <a:rect r="r" b="b" t="t" l="l"/>
            <a:pathLst>
              <a:path h="3761369" w="12590356">
                <a:moveTo>
                  <a:pt x="0" y="0"/>
                </a:moveTo>
                <a:lnTo>
                  <a:pt x="12590356" y="0"/>
                </a:lnTo>
                <a:lnTo>
                  <a:pt x="12590356" y="3761369"/>
                </a:lnTo>
                <a:lnTo>
                  <a:pt x="0" y="376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0188" y="174756"/>
            <a:ext cx="12407624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787FF6"/>
                </a:solidFill>
                <a:latin typeface="Mont Heavy"/>
              </a:rPr>
              <a:t>Why not just Block chain?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5318">
            <a:off x="-2075607" y="-949976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2"/>
                </a:lnTo>
                <a:lnTo>
                  <a:pt x="0" y="5054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54614" y="2681686"/>
            <a:ext cx="12676514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"/>
              </a:rPr>
              <a:t>IPFS is an open sourced modular suite of protocols for organizing and transferring data, designed from the ground up with the principles of content addressing and peer-to-peer networking.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"/>
              </a:rPr>
              <a:t>IPFS works by connecting computers in a networkto enable them to share files. Each file and its contents are given a unique hash, and when someone requests a file, the network locates it based on that hash.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8956" y="904875"/>
            <a:ext cx="6418857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787FF6"/>
                </a:solidFill>
                <a:latin typeface="Mont Heavy"/>
              </a:rPr>
              <a:t>What is IPFS?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59520" y="7482286"/>
            <a:ext cx="12676514" cy="50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169" indent="-322585" lvl="1">
              <a:lnSpc>
                <a:spcPts val="4183"/>
              </a:lnSpc>
              <a:buFont typeface="Arial"/>
              <a:buChar char="•"/>
            </a:pPr>
            <a:r>
              <a:rPr lang="en-US" sz="2988" u="sng">
                <a:solidFill>
                  <a:srgbClr val="7AA8F6"/>
                </a:solidFill>
                <a:latin typeface="Garet"/>
                <a:hlinkClick r:id="rId4" tooltip="https://youtu.be/iaVXRPsRCUc?si=CkZ-iQL1qXXtwcs8"/>
              </a:rPr>
              <a:t>Video on how data is stored in IPFS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59520" y="8466935"/>
            <a:ext cx="12676514" cy="50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169" indent="-322585" lvl="1">
              <a:lnSpc>
                <a:spcPts val="4183"/>
              </a:lnSpc>
              <a:buFont typeface="Arial"/>
              <a:buChar char="•"/>
            </a:pPr>
            <a:r>
              <a:rPr lang="en-US" sz="2988" u="sng">
                <a:solidFill>
                  <a:srgbClr val="7AA8F6"/>
                </a:solidFill>
                <a:latin typeface="Garet"/>
                <a:hlinkClick r:id="rId5" tooltip="https://docs.ipfs.tech/concepts/ipfs-solves/#verifiability"/>
              </a:rPr>
              <a:t>Idea behind IPFS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9799" y="269875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5479F7"/>
                </a:solidFill>
                <a:latin typeface="Mont Heavy"/>
              </a:rPr>
              <a:t>Why IPFS?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5053" y="2961977"/>
            <a:ext cx="13812051" cy="605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</a:pP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 Bold"/>
              </a:rPr>
              <a:t>Decentralization</a:t>
            </a:r>
            <a:r>
              <a:rPr lang="en-US" sz="2888">
                <a:solidFill>
                  <a:srgbClr val="000000"/>
                </a:solidFill>
                <a:latin typeface="Garet"/>
              </a:rPr>
              <a:t>: Unlike centralized systems, IPFS distributes data across a network of nodes, reducing reliance on single servers and enhancing resilience.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 Bold"/>
              </a:rPr>
              <a:t>Content Addressing</a:t>
            </a:r>
            <a:r>
              <a:rPr lang="en-US" sz="2888">
                <a:solidFill>
                  <a:srgbClr val="000000"/>
                </a:solidFill>
                <a:latin typeface="Garet"/>
              </a:rPr>
              <a:t>: Files are accessed based on their content rather than location, improving efficiency and enabling tamper-evident and immutable storage.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 Bold"/>
              </a:rPr>
              <a:t>Prevention of Vendor Lock-in:</a:t>
            </a:r>
            <a:r>
              <a:rPr lang="en-US" sz="2888">
                <a:solidFill>
                  <a:srgbClr val="000000"/>
                </a:solidFill>
                <a:latin typeface="Garet"/>
              </a:rPr>
              <a:t> IPFS's open and participatory nature promotes interoperability and prevents dependency on specific vendors or platforms.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 Bold"/>
              </a:rPr>
              <a:t>Enhanced Security</a:t>
            </a:r>
            <a:r>
              <a:rPr lang="en-US" sz="2888">
                <a:solidFill>
                  <a:srgbClr val="000000"/>
                </a:solidFill>
                <a:latin typeface="Garet"/>
              </a:rPr>
              <a:t>: Cryptographic hashes uniquely identify files, enhancing security and protecting against unauthorized alterations.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4010" y="1475779"/>
            <a:ext cx="14118953" cy="155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IPFS offers several advantages over traditional file storage and sharing systems: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2276" y="1956000"/>
            <a:ext cx="9853016" cy="807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"/>
              </a:rPr>
              <a:t>In this model, we employ the Stacking concept, combining three strong regressors - XGBoost, CatBoost, and LightGBM.</a:t>
            </a:r>
            <a:r>
              <a:rPr lang="en-US" sz="2888">
                <a:solidFill>
                  <a:srgbClr val="000000"/>
                </a:solidFill>
                <a:latin typeface="Garet"/>
              </a:rPr>
              <a:t> 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"/>
              </a:rPr>
              <a:t>A meta regressor, MLPRegressor, is used to finalize the model. 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"/>
              </a:rPr>
              <a:t>Instead of a standard train-test split, we opt for cross-validation to mitigate overfitting risks.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"/>
              </a:rPr>
              <a:t>Since we are using a dummy dataset it is difficult to predict how well the model will be in practice, butwith techniques like stacking and cross validation weend up with a model that is very well generalized.</a:t>
            </a:r>
          </a:p>
          <a:p>
            <a:pPr algn="l" marL="623580" indent="-311790" lvl="1">
              <a:lnSpc>
                <a:spcPts val="4043"/>
              </a:lnSpc>
              <a:buFont typeface="Arial"/>
              <a:buChar char="•"/>
            </a:pPr>
            <a:r>
              <a:rPr lang="en-US" sz="2888">
                <a:solidFill>
                  <a:srgbClr val="000000"/>
                </a:solidFill>
                <a:latin typeface="Garet"/>
              </a:rPr>
              <a:t>With access to a real dataset, we can try hyper parameter tuning, using different models, and feature engineering to further improve our model.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19799" y="74312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5479F7"/>
                </a:solidFill>
                <a:latin typeface="Mont Heavy"/>
              </a:rPr>
              <a:t>ML Model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37004" y="-2822492"/>
            <a:ext cx="9313124" cy="9214833"/>
          </a:xfrm>
          <a:custGeom>
            <a:avLst/>
            <a:gdLst/>
            <a:ahLst/>
            <a:cxnLst/>
            <a:rect r="r" b="b" t="t" l="l"/>
            <a:pathLst>
              <a:path h="9214833" w="9313124">
                <a:moveTo>
                  <a:pt x="0" y="0"/>
                </a:moveTo>
                <a:lnTo>
                  <a:pt x="9313124" y="0"/>
                </a:lnTo>
                <a:lnTo>
                  <a:pt x="9313124" y="9214833"/>
                </a:lnTo>
                <a:lnTo>
                  <a:pt x="0" y="9214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15292" y="3185551"/>
            <a:ext cx="5644008" cy="4352941"/>
          </a:xfrm>
          <a:custGeom>
            <a:avLst/>
            <a:gdLst/>
            <a:ahLst/>
            <a:cxnLst/>
            <a:rect r="r" b="b" t="t" l="l"/>
            <a:pathLst>
              <a:path h="4352941" w="5644008">
                <a:moveTo>
                  <a:pt x="0" y="0"/>
                </a:moveTo>
                <a:lnTo>
                  <a:pt x="5644008" y="0"/>
                </a:lnTo>
                <a:lnTo>
                  <a:pt x="5644008" y="4352941"/>
                </a:lnTo>
                <a:lnTo>
                  <a:pt x="0" y="4352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5029" y="2119737"/>
            <a:ext cx="10484271" cy="706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038" indent="-312019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Garet Bold"/>
              </a:rPr>
              <a:t>Authentication via Reverse Proxy:</a:t>
            </a:r>
            <a:r>
              <a:rPr lang="en-US" sz="2890">
                <a:solidFill>
                  <a:srgbClr val="000000"/>
                </a:solidFill>
                <a:latin typeface="Garet"/>
              </a:rPr>
              <a:t> Gateway providers often use reverse proxies to limit access to authenticated requests, ensuring security. This method retains compatibility with various IPFS SDKs and toolkits.</a:t>
            </a:r>
          </a:p>
          <a:p>
            <a:pPr algn="l" marL="624038" indent="-312019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Garet Bold"/>
              </a:rPr>
              <a:t>Security and Resilience:</a:t>
            </a:r>
            <a:r>
              <a:rPr lang="en-US" sz="2890">
                <a:solidFill>
                  <a:srgbClr val="000000"/>
                </a:solidFill>
                <a:latin typeface="Garet"/>
              </a:rPr>
              <a:t> IPFS's distribution of files across multiple nodes and consensus-based retrieval enhance security and resilience, particularly for sensitive data.</a:t>
            </a:r>
          </a:p>
          <a:p>
            <a:pPr algn="l" marL="624038" indent="-312019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000000"/>
                </a:solidFill>
                <a:latin typeface="Garet Bold"/>
              </a:rPr>
              <a:t>Comprehensive Security Measures:</a:t>
            </a:r>
            <a:r>
              <a:rPr lang="en-US" sz="2890">
                <a:solidFill>
                  <a:srgbClr val="000000"/>
                </a:solidFill>
                <a:latin typeface="Garet"/>
              </a:rPr>
              <a:t> By combining authentication via reverse proxy, blockchain hashing, and smart contract logic, gateway providers can establish robust security measures for handling sensitive data on the IPFS network.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8861" y="2657829"/>
            <a:ext cx="5668126" cy="6315460"/>
          </a:xfrm>
          <a:custGeom>
            <a:avLst/>
            <a:gdLst/>
            <a:ahLst/>
            <a:cxnLst/>
            <a:rect r="r" b="b" t="t" l="l"/>
            <a:pathLst>
              <a:path h="6315460" w="5668126">
                <a:moveTo>
                  <a:pt x="0" y="0"/>
                </a:moveTo>
                <a:lnTo>
                  <a:pt x="5668126" y="0"/>
                </a:lnTo>
                <a:lnTo>
                  <a:pt x="5668126" y="6315460"/>
                </a:lnTo>
                <a:lnTo>
                  <a:pt x="0" y="6315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9799" y="269875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5479F7"/>
                </a:solidFill>
                <a:latin typeface="Mont Heavy"/>
              </a:rPr>
              <a:t>Security Concerns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6175783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2157" y="444522"/>
            <a:ext cx="11203686" cy="213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7200">
                <a:solidFill>
                  <a:srgbClr val="5479F7"/>
                </a:solidFill>
                <a:latin typeface="Mont Heavy"/>
              </a:rPr>
              <a:t>Architecture safe from hackers?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34883" y="3491638"/>
            <a:ext cx="13018233" cy="511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</a:rPr>
              <a:t>The consensus mechanism plays a vital role in the security of a </a:t>
            </a:r>
            <a:r>
              <a:rPr lang="en-US" sz="2899">
                <a:solidFill>
                  <a:srgbClr val="000000"/>
                </a:solidFill>
                <a:latin typeface="Garet"/>
              </a:rPr>
              <a:t>blockchain. Select a proven and secure consensus algorithm,such as Proof of Work (PoW) or Proof of Stake (PoS).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</a:rPr>
              <a:t>Implement firewalls to control incoming and outgoing traffic,and use network segmentation to isolate different componentsof our blockchain network.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</a:rPr>
              <a:t>IPFS has strict set of rules that does not allow unauthorised access of logs.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</a:rPr>
              <a:t>Our System being accessible only to a private network logs can only be accessed by just authorised systems.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1820" y="1028700"/>
            <a:ext cx="18288000" cy="10927080"/>
          </a:xfrm>
          <a:custGeom>
            <a:avLst/>
            <a:gdLst/>
            <a:ahLst/>
            <a:cxnLst/>
            <a:rect r="r" b="b" t="t" l="l"/>
            <a:pathLst>
              <a:path h="10927080" w="18288000">
                <a:moveTo>
                  <a:pt x="0" y="0"/>
                </a:moveTo>
                <a:lnTo>
                  <a:pt x="18288000" y="0"/>
                </a:lnTo>
                <a:lnTo>
                  <a:pt x="18288000" y="10927080"/>
                </a:lnTo>
                <a:lnTo>
                  <a:pt x="0" y="1092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1112" y="3213461"/>
            <a:ext cx="14851052" cy="548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 Bold"/>
              </a:rPr>
              <a:t>Periodic Review and Pruning: </a:t>
            </a:r>
            <a:r>
              <a:rPr lang="en-US" sz="2899">
                <a:solidFill>
                  <a:srgbClr val="000000"/>
                </a:solidFill>
                <a:latin typeface="Garet"/>
              </a:rPr>
              <a:t>Regularly assessing and removing logs that are no longer essential for blockchain integrity ensures efficient use of storage resources and system performance.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 Bold"/>
              </a:rPr>
              <a:t>Cost-efficient Storage:</a:t>
            </a:r>
            <a:r>
              <a:rPr lang="en-US" sz="2899">
                <a:solidFill>
                  <a:srgbClr val="000000"/>
                </a:solidFill>
                <a:latin typeface="Garet"/>
              </a:rPr>
              <a:t> Archiving non-critical data off the blockchain offers a more economical storage solution, while maintaining essential information within the blockchain for integrity.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 Bold"/>
              </a:rPr>
              <a:t>Data Analytics and Machine Learning:</a:t>
            </a:r>
            <a:r>
              <a:rPr lang="en-US" sz="2700">
                <a:solidFill>
                  <a:srgbClr val="000000"/>
                </a:solidFill>
                <a:latin typeface="Garet"/>
              </a:rPr>
              <a:t> Extensive logs enable the application of advanced analytics and machine learning algorithms for predictive modeling, leveraging large datasets to derive valuable insights.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27109" y="359816"/>
            <a:ext cx="10630142" cy="237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5479F7"/>
                </a:solidFill>
                <a:latin typeface="Mont Heavy"/>
              </a:rPr>
              <a:t>What to do with Trillions of Logs?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7547" y="2727757"/>
            <a:ext cx="6847952" cy="6086117"/>
          </a:xfrm>
          <a:custGeom>
            <a:avLst/>
            <a:gdLst/>
            <a:ahLst/>
            <a:cxnLst/>
            <a:rect r="r" b="b" t="t" l="l"/>
            <a:pathLst>
              <a:path h="6086117" w="6847952">
                <a:moveTo>
                  <a:pt x="0" y="0"/>
                </a:moveTo>
                <a:lnTo>
                  <a:pt x="6847952" y="0"/>
                </a:lnTo>
                <a:lnTo>
                  <a:pt x="6847952" y="6086117"/>
                </a:lnTo>
                <a:lnTo>
                  <a:pt x="0" y="6086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0687" y="181087"/>
            <a:ext cx="9346625" cy="227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5"/>
              </a:lnSpc>
            </a:pPr>
            <a:r>
              <a:rPr lang="en-US" sz="7725">
                <a:solidFill>
                  <a:srgbClr val="5479F7"/>
                </a:solidFill>
                <a:latin typeface="Mont Heavy"/>
              </a:rPr>
              <a:t>Minimizing Cloud Dependency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9694" y="2862375"/>
            <a:ext cx="7126867" cy="595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524" indent="-330762" lvl="1">
              <a:lnSpc>
                <a:spcPts val="4289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Garet"/>
              </a:rPr>
              <a:t>We Plan to reduce the dependency on Cloud Providers like AWS by using On-Premises Data Center for storing data as they are cheaper to maintain and build. </a:t>
            </a:r>
          </a:p>
          <a:p>
            <a:pPr algn="l">
              <a:lnSpc>
                <a:spcPts val="4289"/>
              </a:lnSpc>
            </a:pPr>
          </a:p>
          <a:p>
            <a:pPr algn="l" marL="661524" indent="-330762" lvl="1">
              <a:lnSpc>
                <a:spcPts val="4289"/>
              </a:lnSpc>
              <a:buFont typeface="Arial"/>
              <a:buChar char="•"/>
            </a:pPr>
            <a:r>
              <a:rPr lang="en-US" sz="3064">
                <a:solidFill>
                  <a:srgbClr val="000000"/>
                </a:solidFill>
                <a:latin typeface="Garet"/>
              </a:rPr>
              <a:t>We can also take advantage of current infrastructure by adapting to a Hybrid or Private Cloud 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8882" y="1449266"/>
            <a:ext cx="20565681" cy="8505323"/>
          </a:xfrm>
          <a:custGeom>
            <a:avLst/>
            <a:gdLst/>
            <a:ahLst/>
            <a:cxnLst/>
            <a:rect r="r" b="b" t="t" l="l"/>
            <a:pathLst>
              <a:path h="8505323" w="20565681">
                <a:moveTo>
                  <a:pt x="0" y="0"/>
                </a:moveTo>
                <a:lnTo>
                  <a:pt x="20565681" y="0"/>
                </a:lnTo>
                <a:lnTo>
                  <a:pt x="20565681" y="8505324"/>
                </a:lnTo>
                <a:lnTo>
                  <a:pt x="0" y="8505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6157" y="2902820"/>
            <a:ext cx="15475685" cy="238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93"/>
              </a:lnSpc>
            </a:pPr>
            <a:r>
              <a:rPr lang="en-US" sz="13923">
                <a:solidFill>
                  <a:srgbClr val="1D1D1F"/>
                </a:solidFill>
                <a:latin typeface="Raleway Heavy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3357304" y="5316166"/>
            <a:ext cx="11573391" cy="23812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222704" y="5587628"/>
            <a:ext cx="7842591" cy="102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spc="1179">
                <a:solidFill>
                  <a:srgbClr val="1D1D1F"/>
                </a:solidFill>
                <a:latin typeface="Now Bold"/>
              </a:rPr>
              <a:t>TROJAN HORSE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623" y="1356708"/>
            <a:ext cx="20590468" cy="7901592"/>
          </a:xfrm>
          <a:custGeom>
            <a:avLst/>
            <a:gdLst/>
            <a:ahLst/>
            <a:cxnLst/>
            <a:rect r="r" b="b" t="t" l="l"/>
            <a:pathLst>
              <a:path h="7901592" w="20590468">
                <a:moveTo>
                  <a:pt x="0" y="0"/>
                </a:moveTo>
                <a:lnTo>
                  <a:pt x="20590468" y="0"/>
                </a:lnTo>
                <a:lnTo>
                  <a:pt x="20590468" y="7901592"/>
                </a:lnTo>
                <a:lnTo>
                  <a:pt x="0" y="790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3407" y="7233866"/>
            <a:ext cx="5840168" cy="2483989"/>
            <a:chOff x="0" y="0"/>
            <a:chExt cx="1538151" cy="6542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1D1D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71007" y="7081466"/>
            <a:ext cx="5840168" cy="2483989"/>
            <a:chOff x="0" y="0"/>
            <a:chExt cx="1538151" cy="6542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FFFFF0"/>
            </a:solidFill>
            <a:ln w="38100" cap="rnd">
              <a:solidFill>
                <a:srgbClr val="5479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886987" y="5830478"/>
            <a:ext cx="2073407" cy="3693255"/>
          </a:xfrm>
          <a:custGeom>
            <a:avLst/>
            <a:gdLst/>
            <a:ahLst/>
            <a:cxnLst/>
            <a:rect r="r" b="b" t="t" l="l"/>
            <a:pathLst>
              <a:path h="3693255" w="2073407">
                <a:moveTo>
                  <a:pt x="0" y="0"/>
                </a:moveTo>
                <a:lnTo>
                  <a:pt x="2073406" y="0"/>
                </a:lnTo>
                <a:lnTo>
                  <a:pt x="2073406" y="3693255"/>
                </a:lnTo>
                <a:lnTo>
                  <a:pt x="0" y="369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23407" y="3232189"/>
            <a:ext cx="5840168" cy="2483989"/>
            <a:chOff x="0" y="0"/>
            <a:chExt cx="1538151" cy="6542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1D1D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71007" y="3079789"/>
            <a:ext cx="5840168" cy="2483989"/>
            <a:chOff x="0" y="0"/>
            <a:chExt cx="1538151" cy="6542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FFFFF0"/>
            </a:solidFill>
            <a:ln w="38100" cap="rnd">
              <a:solidFill>
                <a:srgbClr val="5479F7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87009" y="7240178"/>
            <a:ext cx="5840168" cy="2483989"/>
            <a:chOff x="0" y="0"/>
            <a:chExt cx="1538151" cy="6542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1D1D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34609" y="7087778"/>
            <a:ext cx="5840168" cy="2483989"/>
            <a:chOff x="0" y="0"/>
            <a:chExt cx="1538151" cy="6542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FFFFF0"/>
            </a:solidFill>
            <a:ln w="38100" cap="rnd">
              <a:solidFill>
                <a:srgbClr val="5479F7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717738" y="4538246"/>
            <a:ext cx="288944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 spc="420">
                <a:solidFill>
                  <a:srgbClr val="1D1D1F"/>
                </a:solidFill>
                <a:latin typeface="Garet"/>
              </a:rPr>
              <a:t>TEAM MEMBER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187009" y="3232189"/>
            <a:ext cx="5840168" cy="2483989"/>
            <a:chOff x="0" y="0"/>
            <a:chExt cx="1538151" cy="6542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1D1D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34609" y="3079789"/>
            <a:ext cx="5840168" cy="2483989"/>
            <a:chOff x="0" y="0"/>
            <a:chExt cx="1538151" cy="6542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38151" cy="654219"/>
            </a:xfrm>
            <a:custGeom>
              <a:avLst/>
              <a:gdLst/>
              <a:ahLst/>
              <a:cxnLst/>
              <a:rect r="r" b="b" t="t" l="l"/>
              <a:pathLst>
                <a:path h="654219" w="1538151">
                  <a:moveTo>
                    <a:pt x="67607" y="0"/>
                  </a:moveTo>
                  <a:lnTo>
                    <a:pt x="1470544" y="0"/>
                  </a:lnTo>
                  <a:cubicBezTo>
                    <a:pt x="1507883" y="0"/>
                    <a:pt x="1538151" y="30269"/>
                    <a:pt x="1538151" y="67607"/>
                  </a:cubicBezTo>
                  <a:lnTo>
                    <a:pt x="1538151" y="586612"/>
                  </a:lnTo>
                  <a:cubicBezTo>
                    <a:pt x="1538151" y="604543"/>
                    <a:pt x="1531028" y="621739"/>
                    <a:pt x="1518350" y="634418"/>
                  </a:cubicBezTo>
                  <a:cubicBezTo>
                    <a:pt x="1505671" y="647097"/>
                    <a:pt x="1488475" y="654219"/>
                    <a:pt x="1470544" y="654219"/>
                  </a:cubicBezTo>
                  <a:lnTo>
                    <a:pt x="67607" y="654219"/>
                  </a:lnTo>
                  <a:cubicBezTo>
                    <a:pt x="30269" y="654219"/>
                    <a:pt x="0" y="623951"/>
                    <a:pt x="0" y="586612"/>
                  </a:cubicBezTo>
                  <a:lnTo>
                    <a:pt x="0" y="67607"/>
                  </a:lnTo>
                  <a:cubicBezTo>
                    <a:pt x="0" y="30269"/>
                    <a:pt x="30269" y="0"/>
                    <a:pt x="67607" y="0"/>
                  </a:cubicBezTo>
                  <a:close/>
                </a:path>
              </a:pathLst>
            </a:custGeom>
            <a:solidFill>
              <a:srgbClr val="FFFFF0"/>
            </a:solidFill>
            <a:ln w="38100" cap="rnd">
              <a:solidFill>
                <a:srgbClr val="5479F7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538151" cy="70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753323" y="5752967"/>
            <a:ext cx="3921711" cy="3921711"/>
          </a:xfrm>
          <a:custGeom>
            <a:avLst/>
            <a:gdLst/>
            <a:ahLst/>
            <a:cxnLst/>
            <a:rect r="r" b="b" t="t" l="l"/>
            <a:pathLst>
              <a:path h="3921711" w="3921711">
                <a:moveTo>
                  <a:pt x="0" y="0"/>
                </a:moveTo>
                <a:lnTo>
                  <a:pt x="3921711" y="0"/>
                </a:lnTo>
                <a:lnTo>
                  <a:pt x="3921711" y="3921711"/>
                </a:lnTo>
                <a:lnTo>
                  <a:pt x="0" y="3921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870344" y="1932478"/>
            <a:ext cx="2004433" cy="3570397"/>
          </a:xfrm>
          <a:custGeom>
            <a:avLst/>
            <a:gdLst/>
            <a:ahLst/>
            <a:cxnLst/>
            <a:rect r="r" b="b" t="t" l="l"/>
            <a:pathLst>
              <a:path h="3570397" w="2004433">
                <a:moveTo>
                  <a:pt x="0" y="0"/>
                </a:moveTo>
                <a:lnTo>
                  <a:pt x="2004433" y="0"/>
                </a:lnTo>
                <a:lnTo>
                  <a:pt x="2004433" y="3570397"/>
                </a:lnTo>
                <a:lnTo>
                  <a:pt x="0" y="357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460708" y="328699"/>
            <a:ext cx="5366584" cy="127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71"/>
              </a:lnSpc>
            </a:pPr>
            <a:r>
              <a:rPr lang="en-US" sz="7571">
                <a:solidFill>
                  <a:srgbClr val="5479F7"/>
                </a:solidFill>
                <a:latin typeface="Mont Heavy"/>
              </a:rPr>
              <a:t>The Team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10501" y="3582636"/>
            <a:ext cx="3345459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Mont Bold"/>
              </a:rPr>
              <a:t>Mudassiruddin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38871" y="7621786"/>
            <a:ext cx="4235860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Mont Bold"/>
              </a:rPr>
              <a:t>Himayath Aly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75344" y="7628098"/>
            <a:ext cx="5111098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Mont Bold"/>
              </a:rPr>
              <a:t>Muqtadir Ahmed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75344" y="3896961"/>
            <a:ext cx="4108881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Mont Bold"/>
              </a:rPr>
              <a:t>Shaik Abrar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5886987" y="1932478"/>
            <a:ext cx="2004433" cy="3570397"/>
          </a:xfrm>
          <a:custGeom>
            <a:avLst/>
            <a:gdLst/>
            <a:ahLst/>
            <a:cxnLst/>
            <a:rect r="r" b="b" t="t" l="l"/>
            <a:pathLst>
              <a:path h="3570397" w="2004433">
                <a:moveTo>
                  <a:pt x="0" y="0"/>
                </a:moveTo>
                <a:lnTo>
                  <a:pt x="2004433" y="0"/>
                </a:lnTo>
                <a:lnTo>
                  <a:pt x="2004433" y="3570397"/>
                </a:lnTo>
                <a:lnTo>
                  <a:pt x="0" y="3570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966" y="59122"/>
            <a:ext cx="16012334" cy="10227878"/>
          </a:xfrm>
          <a:custGeom>
            <a:avLst/>
            <a:gdLst/>
            <a:ahLst/>
            <a:cxnLst/>
            <a:rect r="r" b="b" t="t" l="l"/>
            <a:pathLst>
              <a:path h="10227878" w="16012334">
                <a:moveTo>
                  <a:pt x="0" y="0"/>
                </a:moveTo>
                <a:lnTo>
                  <a:pt x="16012334" y="0"/>
                </a:lnTo>
                <a:lnTo>
                  <a:pt x="16012334" y="10227878"/>
                </a:lnTo>
                <a:lnTo>
                  <a:pt x="0" y="1022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4098" y="2720637"/>
            <a:ext cx="12716953" cy="521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 Bold"/>
              </a:rPr>
              <a:t>IT SYSTEM LOG ANALYSER:</a:t>
            </a:r>
            <a:r>
              <a:rPr lang="en-US" sz="3300">
                <a:solidFill>
                  <a:srgbClr val="000000"/>
                </a:solidFill>
                <a:latin typeface="Garet"/>
              </a:rPr>
              <a:t> T</a:t>
            </a:r>
            <a:r>
              <a:rPr lang="en-US" sz="3300">
                <a:solidFill>
                  <a:srgbClr val="000000"/>
                </a:solidFill>
                <a:latin typeface="Garet"/>
              </a:rPr>
              <a:t>here is currently no centralized system in place for experts to analyze IT system logs, evaluate potential threats, and identify breaches.</a:t>
            </a:r>
          </a:p>
          <a:p>
            <a:pPr algn="l">
              <a:lnSpc>
                <a:spcPts val="4620"/>
              </a:lnSpc>
            </a:pP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Garet"/>
              </a:rPr>
              <a:t>Log Analysis helps to discover many loopholes in networks that are opened intentionally by  attackers or unintentionally because of  misconfiguration, and bugs in the Software,  Hardware, and Firmware.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87903" y="536522"/>
            <a:ext cx="951219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787FF6"/>
                </a:solidFill>
                <a:latin typeface="Mont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897" y="1612847"/>
            <a:ext cx="13866206" cy="836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 Bold"/>
              </a:rPr>
              <a:t>IT SYSTEM LOG ANALYSER</a:t>
            </a:r>
            <a:r>
              <a:rPr lang="en-US" sz="2988">
                <a:solidFill>
                  <a:srgbClr val="000000"/>
                </a:solidFill>
                <a:latin typeface="Garet"/>
              </a:rPr>
              <a:t>: We have developed a log a</a:t>
            </a:r>
            <a:r>
              <a:rPr lang="en-US" sz="2988">
                <a:solidFill>
                  <a:srgbClr val="000000"/>
                </a:solidFill>
                <a:latin typeface="Garet"/>
              </a:rPr>
              <a:t>nalyzer integrating blockchain, cloud computing, and machine learning for secure and tamper-proof log storage and efficient monitoring. Utilizing blockchain ensures the integrity of log records, making them immutable and resistant to manipulation or forgery. The system includes:-</a:t>
            </a:r>
          </a:p>
          <a:p>
            <a:pPr algn="l">
              <a:lnSpc>
                <a:spcPts val="4183"/>
              </a:lnSpc>
            </a:pP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1. Log Generator Devices</a:t>
            </a: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2. Local Log Servers for collection and processing</a:t>
            </a: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3. Log Monitoring Clients for analysis</a:t>
            </a: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4. Logging Cloud Server employing blockchain</a:t>
            </a:r>
          </a:p>
          <a:p>
            <a:pPr algn="l">
              <a:lnSpc>
                <a:spcPts val="4183"/>
              </a:lnSpc>
            </a:pPr>
          </a:p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Garet"/>
              </a:rPr>
              <a:t>Updates to centralized log servers require  consensus and valid approval from all participating network and sub-network nodes, ensuring a robustand secure logging infrastructure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88645" y="6172200"/>
            <a:ext cx="5899355" cy="4114800"/>
          </a:xfrm>
          <a:custGeom>
            <a:avLst/>
            <a:gdLst/>
            <a:ahLst/>
            <a:cxnLst/>
            <a:rect r="r" b="b" t="t" l="l"/>
            <a:pathLst>
              <a:path h="4114800" w="5899355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7903" y="536522"/>
            <a:ext cx="9512193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787FF6"/>
                </a:solidFill>
                <a:latin typeface="Mont Bold"/>
              </a:rPr>
              <a:t>SOLUTION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5899355" cy="4114800"/>
          </a:xfrm>
          <a:custGeom>
            <a:avLst/>
            <a:gdLst/>
            <a:ahLst/>
            <a:cxnLst/>
            <a:rect r="r" b="b" t="t" l="l"/>
            <a:pathLst>
              <a:path h="4114800" w="5899355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7224" y="2045773"/>
            <a:ext cx="12850252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 Bold"/>
              </a:rPr>
              <a:t>Real-time analysis and customizable alerts:</a:t>
            </a:r>
            <a:r>
              <a:rPr lang="en-US" sz="3000">
                <a:solidFill>
                  <a:srgbClr val="000000"/>
                </a:solidFill>
                <a:latin typeface="Garet"/>
              </a:rPr>
              <a:t> customizable alerts and notifications based on specific log patterns or security events, ensuring prompt response to potential issues.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"/>
              </a:rPr>
              <a:t>The system offers interactive data visualization tools, including graphs and charts, to help experts gain insights from log data more effectively.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"/>
              </a:rPr>
              <a:t>We employed InterPlanetary File System (IPFS) for decentralized storage in blockchain, eliminating failure points. Cryptographic hashes ensure data integrity, reducing redundancy and preserving decentralization for off-chain data.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aret"/>
              </a:rPr>
              <a:t>This can lead to high storage costs, especially for large datasets.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983154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9385" y="5798623"/>
            <a:ext cx="3456050" cy="4488377"/>
          </a:xfrm>
          <a:custGeom>
            <a:avLst/>
            <a:gdLst/>
            <a:ahLst/>
            <a:cxnLst/>
            <a:rect r="r" b="b" t="t" l="l"/>
            <a:pathLst>
              <a:path h="4488377" w="3456050">
                <a:moveTo>
                  <a:pt x="0" y="0"/>
                </a:moveTo>
                <a:lnTo>
                  <a:pt x="3456051" y="0"/>
                </a:lnTo>
                <a:lnTo>
                  <a:pt x="3456051" y="4488377"/>
                </a:lnTo>
                <a:lnTo>
                  <a:pt x="0" y="4488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28523" y="-47625"/>
            <a:ext cx="3630953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00"/>
              </a:lnSpc>
            </a:pPr>
            <a:r>
              <a:rPr lang="en-US" sz="9500">
                <a:solidFill>
                  <a:srgbClr val="787FF6"/>
                </a:solidFill>
                <a:latin typeface="Mont Heavy"/>
              </a:rPr>
              <a:t>USP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3453" y="1982827"/>
            <a:ext cx="3020289" cy="2062296"/>
            <a:chOff x="0" y="0"/>
            <a:chExt cx="4027051" cy="274972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19605" y="161705"/>
              <a:ext cx="3907446" cy="2588022"/>
              <a:chOff x="0" y="0"/>
              <a:chExt cx="771841" cy="5112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71841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771841">
                    <a:moveTo>
                      <a:pt x="97745" y="0"/>
                    </a:moveTo>
                    <a:lnTo>
                      <a:pt x="674096" y="0"/>
                    </a:lnTo>
                    <a:cubicBezTo>
                      <a:pt x="728079" y="0"/>
                      <a:pt x="771841" y="43762"/>
                      <a:pt x="771841" y="97745"/>
                    </a:cubicBezTo>
                    <a:lnTo>
                      <a:pt x="771841" y="413469"/>
                    </a:lnTo>
                    <a:cubicBezTo>
                      <a:pt x="771841" y="439393"/>
                      <a:pt x="761543" y="464254"/>
                      <a:pt x="743212" y="482585"/>
                    </a:cubicBezTo>
                    <a:cubicBezTo>
                      <a:pt x="724881" y="500916"/>
                      <a:pt x="700019" y="511214"/>
                      <a:pt x="674096" y="511214"/>
                    </a:cubicBezTo>
                    <a:lnTo>
                      <a:pt x="97745" y="511214"/>
                    </a:lnTo>
                    <a:cubicBezTo>
                      <a:pt x="71822" y="511214"/>
                      <a:pt x="46960" y="500916"/>
                      <a:pt x="28629" y="482585"/>
                    </a:cubicBezTo>
                    <a:cubicBezTo>
                      <a:pt x="10298" y="464254"/>
                      <a:pt x="0" y="439393"/>
                      <a:pt x="0" y="413469"/>
                    </a:cubicBezTo>
                    <a:lnTo>
                      <a:pt x="0" y="97745"/>
                    </a:lnTo>
                    <a:cubicBezTo>
                      <a:pt x="0" y="71822"/>
                      <a:pt x="10298" y="46960"/>
                      <a:pt x="28629" y="28629"/>
                    </a:cubicBezTo>
                    <a:cubicBezTo>
                      <a:pt x="46960" y="10298"/>
                      <a:pt x="71822" y="0"/>
                      <a:pt x="97745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71841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3907446" cy="2588022"/>
              <a:chOff x="0" y="0"/>
              <a:chExt cx="771841" cy="5112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71841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771841">
                    <a:moveTo>
                      <a:pt x="97745" y="0"/>
                    </a:moveTo>
                    <a:lnTo>
                      <a:pt x="674096" y="0"/>
                    </a:lnTo>
                    <a:cubicBezTo>
                      <a:pt x="728079" y="0"/>
                      <a:pt x="771841" y="43762"/>
                      <a:pt x="771841" y="97745"/>
                    </a:cubicBezTo>
                    <a:lnTo>
                      <a:pt x="771841" y="413469"/>
                    </a:lnTo>
                    <a:cubicBezTo>
                      <a:pt x="771841" y="439393"/>
                      <a:pt x="761543" y="464254"/>
                      <a:pt x="743212" y="482585"/>
                    </a:cubicBezTo>
                    <a:cubicBezTo>
                      <a:pt x="724881" y="500916"/>
                      <a:pt x="700019" y="511214"/>
                      <a:pt x="674096" y="511214"/>
                    </a:cubicBezTo>
                    <a:lnTo>
                      <a:pt x="97745" y="511214"/>
                    </a:lnTo>
                    <a:cubicBezTo>
                      <a:pt x="71822" y="511214"/>
                      <a:pt x="46960" y="500916"/>
                      <a:pt x="28629" y="482585"/>
                    </a:cubicBezTo>
                    <a:cubicBezTo>
                      <a:pt x="10298" y="464254"/>
                      <a:pt x="0" y="439393"/>
                      <a:pt x="0" y="413469"/>
                    </a:cubicBezTo>
                    <a:lnTo>
                      <a:pt x="0" y="97745"/>
                    </a:lnTo>
                    <a:cubicBezTo>
                      <a:pt x="0" y="71822"/>
                      <a:pt x="10298" y="46960"/>
                      <a:pt x="28629" y="28629"/>
                    </a:cubicBezTo>
                    <a:cubicBezTo>
                      <a:pt x="46960" y="10298"/>
                      <a:pt x="71822" y="0"/>
                      <a:pt x="977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71841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5586685" y="1982827"/>
            <a:ext cx="3754308" cy="2062296"/>
            <a:chOff x="0" y="0"/>
            <a:chExt cx="5005744" cy="274972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48673" y="161705"/>
              <a:ext cx="4857071" cy="2588022"/>
              <a:chOff x="0" y="0"/>
              <a:chExt cx="959421" cy="5112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59421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959421">
                    <a:moveTo>
                      <a:pt x="78635" y="0"/>
                    </a:moveTo>
                    <a:lnTo>
                      <a:pt x="880787" y="0"/>
                    </a:lnTo>
                    <a:cubicBezTo>
                      <a:pt x="901642" y="0"/>
                      <a:pt x="921643" y="8285"/>
                      <a:pt x="936390" y="23032"/>
                    </a:cubicBezTo>
                    <a:cubicBezTo>
                      <a:pt x="951137" y="37778"/>
                      <a:pt x="959421" y="57780"/>
                      <a:pt x="959421" y="78635"/>
                    </a:cubicBezTo>
                    <a:lnTo>
                      <a:pt x="959421" y="432579"/>
                    </a:lnTo>
                    <a:cubicBezTo>
                      <a:pt x="959421" y="476008"/>
                      <a:pt x="924215" y="511214"/>
                      <a:pt x="880787" y="511214"/>
                    </a:cubicBezTo>
                    <a:lnTo>
                      <a:pt x="78635" y="511214"/>
                    </a:lnTo>
                    <a:cubicBezTo>
                      <a:pt x="57780" y="511214"/>
                      <a:pt x="37778" y="502930"/>
                      <a:pt x="23032" y="488183"/>
                    </a:cubicBezTo>
                    <a:cubicBezTo>
                      <a:pt x="8285" y="473436"/>
                      <a:pt x="0" y="453435"/>
                      <a:pt x="0" y="432579"/>
                    </a:cubicBezTo>
                    <a:lnTo>
                      <a:pt x="0" y="78635"/>
                    </a:lnTo>
                    <a:cubicBezTo>
                      <a:pt x="0" y="57780"/>
                      <a:pt x="8285" y="37778"/>
                      <a:pt x="23032" y="23032"/>
                    </a:cubicBezTo>
                    <a:cubicBezTo>
                      <a:pt x="37778" y="8285"/>
                      <a:pt x="57780" y="0"/>
                      <a:pt x="78635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959421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857071" cy="2588022"/>
              <a:chOff x="0" y="0"/>
              <a:chExt cx="959421" cy="5112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59421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959421">
                    <a:moveTo>
                      <a:pt x="78635" y="0"/>
                    </a:moveTo>
                    <a:lnTo>
                      <a:pt x="880787" y="0"/>
                    </a:lnTo>
                    <a:cubicBezTo>
                      <a:pt x="901642" y="0"/>
                      <a:pt x="921643" y="8285"/>
                      <a:pt x="936390" y="23032"/>
                    </a:cubicBezTo>
                    <a:cubicBezTo>
                      <a:pt x="951137" y="37778"/>
                      <a:pt x="959421" y="57780"/>
                      <a:pt x="959421" y="78635"/>
                    </a:cubicBezTo>
                    <a:lnTo>
                      <a:pt x="959421" y="432579"/>
                    </a:lnTo>
                    <a:cubicBezTo>
                      <a:pt x="959421" y="476008"/>
                      <a:pt x="924215" y="511214"/>
                      <a:pt x="880787" y="511214"/>
                    </a:cubicBezTo>
                    <a:lnTo>
                      <a:pt x="78635" y="511214"/>
                    </a:lnTo>
                    <a:cubicBezTo>
                      <a:pt x="57780" y="511214"/>
                      <a:pt x="37778" y="502930"/>
                      <a:pt x="23032" y="488183"/>
                    </a:cubicBezTo>
                    <a:cubicBezTo>
                      <a:pt x="8285" y="473436"/>
                      <a:pt x="0" y="453435"/>
                      <a:pt x="0" y="432579"/>
                    </a:cubicBezTo>
                    <a:lnTo>
                      <a:pt x="0" y="78635"/>
                    </a:lnTo>
                    <a:cubicBezTo>
                      <a:pt x="0" y="57780"/>
                      <a:pt x="8285" y="37778"/>
                      <a:pt x="23032" y="23032"/>
                    </a:cubicBezTo>
                    <a:cubicBezTo>
                      <a:pt x="37778" y="8285"/>
                      <a:pt x="57780" y="0"/>
                      <a:pt x="78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959421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255245" y="1982827"/>
            <a:ext cx="5981422" cy="2062296"/>
            <a:chOff x="0" y="0"/>
            <a:chExt cx="7975229" cy="274972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236868" y="161705"/>
              <a:ext cx="7738360" cy="2588022"/>
              <a:chOff x="0" y="0"/>
              <a:chExt cx="1528565" cy="5112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28565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1528565">
                    <a:moveTo>
                      <a:pt x="49356" y="0"/>
                    </a:moveTo>
                    <a:lnTo>
                      <a:pt x="1479209" y="0"/>
                    </a:lnTo>
                    <a:cubicBezTo>
                      <a:pt x="1506468" y="0"/>
                      <a:pt x="1528565" y="22097"/>
                      <a:pt x="1528565" y="49356"/>
                    </a:cubicBezTo>
                    <a:lnTo>
                      <a:pt x="1528565" y="461858"/>
                    </a:lnTo>
                    <a:cubicBezTo>
                      <a:pt x="1528565" y="474948"/>
                      <a:pt x="1523365" y="487502"/>
                      <a:pt x="1514109" y="496758"/>
                    </a:cubicBezTo>
                    <a:cubicBezTo>
                      <a:pt x="1504853" y="506014"/>
                      <a:pt x="1492299" y="511214"/>
                      <a:pt x="1479209" y="511214"/>
                    </a:cubicBezTo>
                    <a:lnTo>
                      <a:pt x="49356" y="511214"/>
                    </a:lnTo>
                    <a:cubicBezTo>
                      <a:pt x="36266" y="511214"/>
                      <a:pt x="23712" y="506014"/>
                      <a:pt x="14456" y="496758"/>
                    </a:cubicBezTo>
                    <a:cubicBezTo>
                      <a:pt x="5200" y="487502"/>
                      <a:pt x="0" y="474948"/>
                      <a:pt x="0" y="461858"/>
                    </a:cubicBezTo>
                    <a:lnTo>
                      <a:pt x="0" y="49356"/>
                    </a:lnTo>
                    <a:cubicBezTo>
                      <a:pt x="0" y="36266"/>
                      <a:pt x="5200" y="23712"/>
                      <a:pt x="14456" y="14456"/>
                    </a:cubicBezTo>
                    <a:cubicBezTo>
                      <a:pt x="23712" y="5200"/>
                      <a:pt x="36266" y="0"/>
                      <a:pt x="49356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528565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7738360" cy="2588022"/>
              <a:chOff x="0" y="0"/>
              <a:chExt cx="1528565" cy="51121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28565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1528565">
                    <a:moveTo>
                      <a:pt x="49356" y="0"/>
                    </a:moveTo>
                    <a:lnTo>
                      <a:pt x="1479209" y="0"/>
                    </a:lnTo>
                    <a:cubicBezTo>
                      <a:pt x="1506468" y="0"/>
                      <a:pt x="1528565" y="22097"/>
                      <a:pt x="1528565" y="49356"/>
                    </a:cubicBezTo>
                    <a:lnTo>
                      <a:pt x="1528565" y="461858"/>
                    </a:lnTo>
                    <a:cubicBezTo>
                      <a:pt x="1528565" y="474948"/>
                      <a:pt x="1523365" y="487502"/>
                      <a:pt x="1514109" y="496758"/>
                    </a:cubicBezTo>
                    <a:cubicBezTo>
                      <a:pt x="1504853" y="506014"/>
                      <a:pt x="1492299" y="511214"/>
                      <a:pt x="1479209" y="511214"/>
                    </a:cubicBezTo>
                    <a:lnTo>
                      <a:pt x="49356" y="511214"/>
                    </a:lnTo>
                    <a:cubicBezTo>
                      <a:pt x="36266" y="511214"/>
                      <a:pt x="23712" y="506014"/>
                      <a:pt x="14456" y="496758"/>
                    </a:cubicBezTo>
                    <a:cubicBezTo>
                      <a:pt x="5200" y="487502"/>
                      <a:pt x="0" y="474948"/>
                      <a:pt x="0" y="461858"/>
                    </a:cubicBezTo>
                    <a:lnTo>
                      <a:pt x="0" y="49356"/>
                    </a:lnTo>
                    <a:cubicBezTo>
                      <a:pt x="0" y="36266"/>
                      <a:pt x="5200" y="23712"/>
                      <a:pt x="14456" y="14456"/>
                    </a:cubicBezTo>
                    <a:cubicBezTo>
                      <a:pt x="23712" y="5200"/>
                      <a:pt x="36266" y="0"/>
                      <a:pt x="49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528565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23" id="23"/>
          <p:cNvSpPr txBox="true"/>
          <p:nvPr/>
        </p:nvSpPr>
        <p:spPr>
          <a:xfrm rot="0">
            <a:off x="2017032" y="2338558"/>
            <a:ext cx="3500742" cy="117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Garet"/>
              </a:rPr>
              <a:t>Log</a:t>
            </a:r>
          </a:p>
          <a:p>
            <a:pPr algn="l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Garet"/>
              </a:rPr>
              <a:t>Generated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98113" y="2338558"/>
            <a:ext cx="3131452" cy="116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</a:pPr>
            <a:r>
              <a:rPr lang="en-US" sz="3350">
                <a:solidFill>
                  <a:srgbClr val="000000"/>
                </a:solidFill>
                <a:latin typeface="Garet"/>
              </a:rPr>
              <a:t>Log stored in </a:t>
            </a:r>
          </a:p>
          <a:p>
            <a:pPr algn="l">
              <a:lnSpc>
                <a:spcPts val="4690"/>
              </a:lnSpc>
            </a:pPr>
            <a:r>
              <a:rPr lang="en-US" sz="3350">
                <a:solidFill>
                  <a:srgbClr val="000000"/>
                </a:solidFill>
                <a:latin typeface="Garet"/>
              </a:rPr>
              <a:t>Local server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63660" y="2104020"/>
            <a:ext cx="5690890" cy="175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</a:pPr>
            <a:r>
              <a:rPr lang="en-US" sz="3350">
                <a:solidFill>
                  <a:srgbClr val="000000"/>
                </a:solidFill>
                <a:latin typeface="Garet"/>
              </a:rPr>
              <a:t>Past hour logs are encrypted and sent to centralized server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718663" y="4601461"/>
            <a:ext cx="8518004" cy="2062296"/>
            <a:chOff x="0" y="0"/>
            <a:chExt cx="11357339" cy="274972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37319" y="161705"/>
              <a:ext cx="11020020" cy="2588022"/>
              <a:chOff x="0" y="0"/>
              <a:chExt cx="2176794" cy="51121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76794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2176794">
                    <a:moveTo>
                      <a:pt x="34658" y="0"/>
                    </a:moveTo>
                    <a:lnTo>
                      <a:pt x="2142136" y="0"/>
                    </a:lnTo>
                    <a:cubicBezTo>
                      <a:pt x="2151328" y="0"/>
                      <a:pt x="2160143" y="3651"/>
                      <a:pt x="2166643" y="10151"/>
                    </a:cubicBezTo>
                    <a:cubicBezTo>
                      <a:pt x="2173143" y="16651"/>
                      <a:pt x="2176794" y="25466"/>
                      <a:pt x="2176794" y="34658"/>
                    </a:cubicBezTo>
                    <a:lnTo>
                      <a:pt x="2176794" y="476556"/>
                    </a:lnTo>
                    <a:cubicBezTo>
                      <a:pt x="2176794" y="485748"/>
                      <a:pt x="2173143" y="494563"/>
                      <a:pt x="2166643" y="501063"/>
                    </a:cubicBezTo>
                    <a:cubicBezTo>
                      <a:pt x="2160143" y="507563"/>
                      <a:pt x="2151328" y="511214"/>
                      <a:pt x="2142136" y="511214"/>
                    </a:cubicBezTo>
                    <a:lnTo>
                      <a:pt x="34658" y="511214"/>
                    </a:lnTo>
                    <a:cubicBezTo>
                      <a:pt x="25466" y="511214"/>
                      <a:pt x="16651" y="507563"/>
                      <a:pt x="10151" y="501063"/>
                    </a:cubicBezTo>
                    <a:cubicBezTo>
                      <a:pt x="3651" y="494563"/>
                      <a:pt x="0" y="485748"/>
                      <a:pt x="0" y="476556"/>
                    </a:cubicBezTo>
                    <a:lnTo>
                      <a:pt x="0" y="34658"/>
                    </a:lnTo>
                    <a:cubicBezTo>
                      <a:pt x="0" y="25466"/>
                      <a:pt x="3651" y="16651"/>
                      <a:pt x="10151" y="10151"/>
                    </a:cubicBezTo>
                    <a:cubicBezTo>
                      <a:pt x="16651" y="3651"/>
                      <a:pt x="25466" y="0"/>
                      <a:pt x="34658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2176794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11020020" cy="2588022"/>
              <a:chOff x="0" y="0"/>
              <a:chExt cx="2176794" cy="51121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176794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2176794">
                    <a:moveTo>
                      <a:pt x="34658" y="0"/>
                    </a:moveTo>
                    <a:lnTo>
                      <a:pt x="2142136" y="0"/>
                    </a:lnTo>
                    <a:cubicBezTo>
                      <a:pt x="2151328" y="0"/>
                      <a:pt x="2160143" y="3651"/>
                      <a:pt x="2166643" y="10151"/>
                    </a:cubicBezTo>
                    <a:cubicBezTo>
                      <a:pt x="2173143" y="16651"/>
                      <a:pt x="2176794" y="25466"/>
                      <a:pt x="2176794" y="34658"/>
                    </a:cubicBezTo>
                    <a:lnTo>
                      <a:pt x="2176794" y="476556"/>
                    </a:lnTo>
                    <a:cubicBezTo>
                      <a:pt x="2176794" y="485748"/>
                      <a:pt x="2173143" y="494563"/>
                      <a:pt x="2166643" y="501063"/>
                    </a:cubicBezTo>
                    <a:cubicBezTo>
                      <a:pt x="2160143" y="507563"/>
                      <a:pt x="2151328" y="511214"/>
                      <a:pt x="2142136" y="511214"/>
                    </a:cubicBezTo>
                    <a:lnTo>
                      <a:pt x="34658" y="511214"/>
                    </a:lnTo>
                    <a:cubicBezTo>
                      <a:pt x="25466" y="511214"/>
                      <a:pt x="16651" y="507563"/>
                      <a:pt x="10151" y="501063"/>
                    </a:cubicBezTo>
                    <a:cubicBezTo>
                      <a:pt x="3651" y="494563"/>
                      <a:pt x="0" y="485748"/>
                      <a:pt x="0" y="476556"/>
                    </a:cubicBezTo>
                    <a:lnTo>
                      <a:pt x="0" y="34658"/>
                    </a:lnTo>
                    <a:cubicBezTo>
                      <a:pt x="0" y="25466"/>
                      <a:pt x="3651" y="16651"/>
                      <a:pt x="10151" y="10151"/>
                    </a:cubicBezTo>
                    <a:cubicBezTo>
                      <a:pt x="16651" y="3651"/>
                      <a:pt x="25466" y="0"/>
                      <a:pt x="34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2176794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683453" y="4601461"/>
            <a:ext cx="5066060" cy="4656839"/>
            <a:chOff x="0" y="0"/>
            <a:chExt cx="6754747" cy="620911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200619" y="365144"/>
              <a:ext cx="6554128" cy="5843974"/>
              <a:chOff x="0" y="0"/>
              <a:chExt cx="1294642" cy="115436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94642" cy="1154365"/>
              </a:xfrm>
              <a:custGeom>
                <a:avLst/>
                <a:gdLst/>
                <a:ahLst/>
                <a:cxnLst/>
                <a:rect r="r" b="b" t="t" l="l"/>
                <a:pathLst>
                  <a:path h="1154365" w="1294642">
                    <a:moveTo>
                      <a:pt x="58274" y="0"/>
                    </a:moveTo>
                    <a:lnTo>
                      <a:pt x="1236369" y="0"/>
                    </a:lnTo>
                    <a:cubicBezTo>
                      <a:pt x="1268552" y="0"/>
                      <a:pt x="1294642" y="26090"/>
                      <a:pt x="1294642" y="58274"/>
                    </a:cubicBezTo>
                    <a:lnTo>
                      <a:pt x="1294642" y="1096091"/>
                    </a:lnTo>
                    <a:cubicBezTo>
                      <a:pt x="1294642" y="1111546"/>
                      <a:pt x="1288503" y="1126369"/>
                      <a:pt x="1277574" y="1137297"/>
                    </a:cubicBezTo>
                    <a:cubicBezTo>
                      <a:pt x="1266646" y="1148226"/>
                      <a:pt x="1251824" y="1154365"/>
                      <a:pt x="1236369" y="1154365"/>
                    </a:cubicBezTo>
                    <a:lnTo>
                      <a:pt x="58274" y="1154365"/>
                    </a:lnTo>
                    <a:cubicBezTo>
                      <a:pt x="26090" y="1154365"/>
                      <a:pt x="0" y="1128275"/>
                      <a:pt x="0" y="1096091"/>
                    </a:cubicBezTo>
                    <a:lnTo>
                      <a:pt x="0" y="58274"/>
                    </a:lnTo>
                    <a:cubicBezTo>
                      <a:pt x="0" y="26090"/>
                      <a:pt x="26090" y="0"/>
                      <a:pt x="58274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294642" cy="1201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0"/>
              <a:ext cx="6554128" cy="5843974"/>
              <a:chOff x="0" y="0"/>
              <a:chExt cx="1294642" cy="115436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294642" cy="1154365"/>
              </a:xfrm>
              <a:custGeom>
                <a:avLst/>
                <a:gdLst/>
                <a:ahLst/>
                <a:cxnLst/>
                <a:rect r="r" b="b" t="t" l="l"/>
                <a:pathLst>
                  <a:path h="1154365" w="1294642">
                    <a:moveTo>
                      <a:pt x="58274" y="0"/>
                    </a:moveTo>
                    <a:lnTo>
                      <a:pt x="1236369" y="0"/>
                    </a:lnTo>
                    <a:cubicBezTo>
                      <a:pt x="1268552" y="0"/>
                      <a:pt x="1294642" y="26090"/>
                      <a:pt x="1294642" y="58274"/>
                    </a:cubicBezTo>
                    <a:lnTo>
                      <a:pt x="1294642" y="1096091"/>
                    </a:lnTo>
                    <a:cubicBezTo>
                      <a:pt x="1294642" y="1111546"/>
                      <a:pt x="1288503" y="1126369"/>
                      <a:pt x="1277574" y="1137297"/>
                    </a:cubicBezTo>
                    <a:cubicBezTo>
                      <a:pt x="1266646" y="1148226"/>
                      <a:pt x="1251824" y="1154365"/>
                      <a:pt x="1236369" y="1154365"/>
                    </a:cubicBezTo>
                    <a:lnTo>
                      <a:pt x="58274" y="1154365"/>
                    </a:lnTo>
                    <a:cubicBezTo>
                      <a:pt x="26090" y="1154365"/>
                      <a:pt x="0" y="1128275"/>
                      <a:pt x="0" y="1096091"/>
                    </a:cubicBezTo>
                    <a:lnTo>
                      <a:pt x="0" y="58274"/>
                    </a:lnTo>
                    <a:cubicBezTo>
                      <a:pt x="0" y="26090"/>
                      <a:pt x="26090" y="0"/>
                      <a:pt x="58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294642" cy="1201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40" id="40"/>
          <p:cNvSpPr txBox="true"/>
          <p:nvPr/>
        </p:nvSpPr>
        <p:spPr>
          <a:xfrm rot="0">
            <a:off x="8045187" y="4771230"/>
            <a:ext cx="8309363" cy="165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Garet"/>
              </a:rPr>
              <a:t>Logs are decrypted and Risk level is predicted using Artificial Intelligence and Machine Learning Algorithms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17032" y="4783275"/>
            <a:ext cx="4398902" cy="389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Garet"/>
              </a:rPr>
              <a:t>Log file containing  logs with risk level in encrypted and stored in IPFS and address to the file is stored in Private Blockchain.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18663" y="7196004"/>
            <a:ext cx="8518004" cy="2062296"/>
            <a:chOff x="0" y="0"/>
            <a:chExt cx="11357339" cy="2749727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337319" y="161705"/>
              <a:ext cx="11020020" cy="2588022"/>
              <a:chOff x="0" y="0"/>
              <a:chExt cx="2176794" cy="51121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176794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2176794">
                    <a:moveTo>
                      <a:pt x="34658" y="0"/>
                    </a:moveTo>
                    <a:lnTo>
                      <a:pt x="2142136" y="0"/>
                    </a:lnTo>
                    <a:cubicBezTo>
                      <a:pt x="2151328" y="0"/>
                      <a:pt x="2160143" y="3651"/>
                      <a:pt x="2166643" y="10151"/>
                    </a:cubicBezTo>
                    <a:cubicBezTo>
                      <a:pt x="2173143" y="16651"/>
                      <a:pt x="2176794" y="25466"/>
                      <a:pt x="2176794" y="34658"/>
                    </a:cubicBezTo>
                    <a:lnTo>
                      <a:pt x="2176794" y="476556"/>
                    </a:lnTo>
                    <a:cubicBezTo>
                      <a:pt x="2176794" y="485748"/>
                      <a:pt x="2173143" y="494563"/>
                      <a:pt x="2166643" y="501063"/>
                    </a:cubicBezTo>
                    <a:cubicBezTo>
                      <a:pt x="2160143" y="507563"/>
                      <a:pt x="2151328" y="511214"/>
                      <a:pt x="2142136" y="511214"/>
                    </a:cubicBezTo>
                    <a:lnTo>
                      <a:pt x="34658" y="511214"/>
                    </a:lnTo>
                    <a:cubicBezTo>
                      <a:pt x="25466" y="511214"/>
                      <a:pt x="16651" y="507563"/>
                      <a:pt x="10151" y="501063"/>
                    </a:cubicBezTo>
                    <a:cubicBezTo>
                      <a:pt x="3651" y="494563"/>
                      <a:pt x="0" y="485748"/>
                      <a:pt x="0" y="476556"/>
                    </a:cubicBezTo>
                    <a:lnTo>
                      <a:pt x="0" y="34658"/>
                    </a:lnTo>
                    <a:cubicBezTo>
                      <a:pt x="0" y="25466"/>
                      <a:pt x="3651" y="16651"/>
                      <a:pt x="10151" y="10151"/>
                    </a:cubicBezTo>
                    <a:cubicBezTo>
                      <a:pt x="16651" y="3651"/>
                      <a:pt x="25466" y="0"/>
                      <a:pt x="34658" y="0"/>
                    </a:cubicBezTo>
                    <a:close/>
                  </a:path>
                </a:pathLst>
              </a:custGeom>
              <a:solidFill>
                <a:srgbClr val="787FF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2176794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0"/>
              <a:ext cx="11020020" cy="2588022"/>
              <a:chOff x="0" y="0"/>
              <a:chExt cx="2176794" cy="51121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176794" cy="511214"/>
              </a:xfrm>
              <a:custGeom>
                <a:avLst/>
                <a:gdLst/>
                <a:ahLst/>
                <a:cxnLst/>
                <a:rect r="r" b="b" t="t" l="l"/>
                <a:pathLst>
                  <a:path h="511214" w="2176794">
                    <a:moveTo>
                      <a:pt x="34658" y="0"/>
                    </a:moveTo>
                    <a:lnTo>
                      <a:pt x="2142136" y="0"/>
                    </a:lnTo>
                    <a:cubicBezTo>
                      <a:pt x="2151328" y="0"/>
                      <a:pt x="2160143" y="3651"/>
                      <a:pt x="2166643" y="10151"/>
                    </a:cubicBezTo>
                    <a:cubicBezTo>
                      <a:pt x="2173143" y="16651"/>
                      <a:pt x="2176794" y="25466"/>
                      <a:pt x="2176794" y="34658"/>
                    </a:cubicBezTo>
                    <a:lnTo>
                      <a:pt x="2176794" y="476556"/>
                    </a:lnTo>
                    <a:cubicBezTo>
                      <a:pt x="2176794" y="485748"/>
                      <a:pt x="2173143" y="494563"/>
                      <a:pt x="2166643" y="501063"/>
                    </a:cubicBezTo>
                    <a:cubicBezTo>
                      <a:pt x="2160143" y="507563"/>
                      <a:pt x="2151328" y="511214"/>
                      <a:pt x="2142136" y="511214"/>
                    </a:cubicBezTo>
                    <a:lnTo>
                      <a:pt x="34658" y="511214"/>
                    </a:lnTo>
                    <a:cubicBezTo>
                      <a:pt x="25466" y="511214"/>
                      <a:pt x="16651" y="507563"/>
                      <a:pt x="10151" y="501063"/>
                    </a:cubicBezTo>
                    <a:cubicBezTo>
                      <a:pt x="3651" y="494563"/>
                      <a:pt x="0" y="485748"/>
                      <a:pt x="0" y="476556"/>
                    </a:cubicBezTo>
                    <a:lnTo>
                      <a:pt x="0" y="34658"/>
                    </a:lnTo>
                    <a:cubicBezTo>
                      <a:pt x="0" y="25466"/>
                      <a:pt x="3651" y="16651"/>
                      <a:pt x="10151" y="10151"/>
                    </a:cubicBezTo>
                    <a:cubicBezTo>
                      <a:pt x="16651" y="3651"/>
                      <a:pt x="25466" y="0"/>
                      <a:pt x="34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787FF6"/>
                </a:solidFill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2176794" cy="55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49" id="49"/>
          <p:cNvSpPr txBox="true"/>
          <p:nvPr/>
        </p:nvSpPr>
        <p:spPr>
          <a:xfrm rot="0">
            <a:off x="8506432" y="7359082"/>
            <a:ext cx="7068735" cy="165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3184">
                <a:solidFill>
                  <a:srgbClr val="000000"/>
                </a:solidFill>
                <a:latin typeface="Garet"/>
              </a:rPr>
              <a:t>Logs entries are preserved  for a retention period before the are deleted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283777" y="356235"/>
            <a:ext cx="6442971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787FF6"/>
                </a:solidFill>
                <a:latin typeface="Mont Heavy"/>
              </a:rPr>
              <a:t>FLOW CHART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6075726" y="3013975"/>
            <a:ext cx="160941" cy="2618634"/>
          </a:xfrm>
          <a:prstGeom prst="line">
            <a:avLst/>
          </a:prstGeom>
          <a:ln cap="flat" w="38100">
            <a:solidFill>
              <a:srgbClr val="787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9340993" y="2807213"/>
            <a:ext cx="914253" cy="206762"/>
          </a:xfrm>
          <a:prstGeom prst="line">
            <a:avLst/>
          </a:prstGeom>
          <a:ln cap="flat" w="38100">
            <a:solidFill>
              <a:srgbClr val="787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>
            <a:off x="4703741" y="3013975"/>
            <a:ext cx="882944" cy="0"/>
          </a:xfrm>
          <a:prstGeom prst="line">
            <a:avLst/>
          </a:prstGeom>
          <a:ln cap="flat" w="38100">
            <a:solidFill>
              <a:srgbClr val="787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6749513" y="5620564"/>
            <a:ext cx="969150" cy="12045"/>
          </a:xfrm>
          <a:prstGeom prst="line">
            <a:avLst/>
          </a:prstGeom>
          <a:ln cap="flat" w="38100">
            <a:solidFill>
              <a:srgbClr val="787FF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V="true">
            <a:off x="6749438" y="8189366"/>
            <a:ext cx="969225" cy="0"/>
          </a:xfrm>
          <a:prstGeom prst="line">
            <a:avLst/>
          </a:prstGeom>
          <a:ln cap="flat" w="38100">
            <a:solidFill>
              <a:srgbClr val="787FF6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8237">
            <a:off x="13894813" y="-6753233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4043" y="2988309"/>
            <a:ext cx="12439914" cy="5713927"/>
          </a:xfrm>
          <a:custGeom>
            <a:avLst/>
            <a:gdLst/>
            <a:ahLst/>
            <a:cxnLst/>
            <a:rect r="r" b="b" t="t" l="l"/>
            <a:pathLst>
              <a:path h="5713927" w="12439914">
                <a:moveTo>
                  <a:pt x="0" y="0"/>
                </a:moveTo>
                <a:lnTo>
                  <a:pt x="12439914" y="0"/>
                </a:lnTo>
                <a:lnTo>
                  <a:pt x="12439914" y="5713926"/>
                </a:lnTo>
                <a:lnTo>
                  <a:pt x="0" y="5713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19799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787FF6"/>
                </a:solidFill>
                <a:latin typeface="Mont Heavy"/>
              </a:rPr>
              <a:t>Infra (Diagram)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983154">
            <a:off x="-3415942" y="3407635"/>
            <a:ext cx="16112185" cy="8881842"/>
          </a:xfrm>
          <a:custGeom>
            <a:avLst/>
            <a:gdLst/>
            <a:ahLst/>
            <a:cxnLst/>
            <a:rect r="r" b="b" t="t" l="l"/>
            <a:pathLst>
              <a:path h="8881842" w="16112185">
                <a:moveTo>
                  <a:pt x="0" y="0"/>
                </a:moveTo>
                <a:lnTo>
                  <a:pt x="16112185" y="0"/>
                </a:lnTo>
                <a:lnTo>
                  <a:pt x="16112185" y="8881842"/>
                </a:lnTo>
                <a:lnTo>
                  <a:pt x="0" y="8881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151" y="2040098"/>
            <a:ext cx="16077149" cy="6759228"/>
          </a:xfrm>
          <a:custGeom>
            <a:avLst/>
            <a:gdLst/>
            <a:ahLst/>
            <a:cxnLst/>
            <a:rect r="r" b="b" t="t" l="l"/>
            <a:pathLst>
              <a:path h="6759228" w="16077149">
                <a:moveTo>
                  <a:pt x="0" y="0"/>
                </a:moveTo>
                <a:lnTo>
                  <a:pt x="16077149" y="0"/>
                </a:lnTo>
                <a:lnTo>
                  <a:pt x="16077149" y="6759228"/>
                </a:lnTo>
                <a:lnTo>
                  <a:pt x="0" y="675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4" t="-51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5934" y="356235"/>
            <a:ext cx="6298149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>
                <a:solidFill>
                  <a:srgbClr val="787FF6"/>
                </a:solidFill>
                <a:latin typeface="Mont Heavy"/>
              </a:rPr>
              <a:t>TECH STACK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1542" y="-2841292"/>
            <a:ext cx="9583779" cy="9482631"/>
          </a:xfrm>
          <a:custGeom>
            <a:avLst/>
            <a:gdLst/>
            <a:ahLst/>
            <a:cxnLst/>
            <a:rect r="r" b="b" t="t" l="l"/>
            <a:pathLst>
              <a:path h="9482631" w="9583779">
                <a:moveTo>
                  <a:pt x="0" y="0"/>
                </a:moveTo>
                <a:lnTo>
                  <a:pt x="9583780" y="0"/>
                </a:lnTo>
                <a:lnTo>
                  <a:pt x="9583780" y="9482632"/>
                </a:lnTo>
                <a:lnTo>
                  <a:pt x="0" y="948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4784" y="2978457"/>
            <a:ext cx="14138431" cy="5324641"/>
          </a:xfrm>
          <a:custGeom>
            <a:avLst/>
            <a:gdLst/>
            <a:ahLst/>
            <a:cxnLst/>
            <a:rect r="r" b="b" t="t" l="l"/>
            <a:pathLst>
              <a:path h="5324641" w="14138431">
                <a:moveTo>
                  <a:pt x="0" y="0"/>
                </a:moveTo>
                <a:lnTo>
                  <a:pt x="14138432" y="0"/>
                </a:lnTo>
                <a:lnTo>
                  <a:pt x="14138432" y="5324640"/>
                </a:lnTo>
                <a:lnTo>
                  <a:pt x="0" y="5324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8" t="-2544" r="-575" b="-35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9799" y="657425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7AA8F6"/>
                </a:solidFill>
                <a:latin typeface="Mont Heavy"/>
              </a:rPr>
              <a:t>ML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DAGHYCyNRP4</dc:identifier>
  <dcterms:modified xsi:type="dcterms:W3CDTF">2011-08-01T06:04:30Z</dcterms:modified>
  <cp:revision>1</cp:revision>
  <dc:title>Dark Modern Corporate App Development Startup Pitch Deck Presentation</dc:title>
</cp:coreProperties>
</file>